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6" r:id="rId2"/>
    <p:sldId id="258" r:id="rId3"/>
    <p:sldId id="270" r:id="rId4"/>
    <p:sldId id="266" r:id="rId5"/>
    <p:sldId id="267" r:id="rId6"/>
    <p:sldId id="263" r:id="rId7"/>
    <p:sldId id="272" r:id="rId8"/>
    <p:sldId id="271" r:id="rId9"/>
    <p:sldId id="269"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714" autoAdjust="0"/>
  </p:normalViewPr>
  <p:slideViewPr>
    <p:cSldViewPr>
      <p:cViewPr varScale="1">
        <p:scale>
          <a:sx n="38" d="100"/>
          <a:sy n="38" d="100"/>
        </p:scale>
        <p:origin x="-79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34" d="100"/>
          <a:sy n="34" d="100"/>
        </p:scale>
        <p:origin x="-1554"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85E1B64A-4D38-49C3-8A80-9F9F12C030F2}" type="datetimeFigureOut">
              <a:rPr lang="en-US"/>
              <a:pPr>
                <a:defRPr/>
              </a:pPr>
              <a:t>12/6/2010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2D918CD3-6472-4C6E-96BE-F3CADE391A38}"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54F53052-6A67-4E59-9B0F-4AC741437CF7}" type="datetimeFigureOut">
              <a:rPr lang="en-US"/>
              <a:pPr>
                <a:defRPr/>
              </a:pPr>
              <a:t>12/6/2010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6453542A-FBB9-423E-B8B6-69C26B02466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5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4355FAF-A13F-4A62-92D7-B4CEE8BCF449}" type="slidenum">
              <a:rPr lang="en-US"/>
              <a:pPr fontAlgn="base">
                <a:spcBef>
                  <a:spcPct val="0"/>
                </a:spcBef>
                <a:spcAft>
                  <a:spcPct val="0"/>
                </a:spcAft>
                <a:defRPr/>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Rot="1" noChangeAspect="1" noTextEdit="1"/>
          </p:cNvSpPr>
          <p:nvPr>
            <p:ph type="sldImg"/>
          </p:nvPr>
        </p:nvSpPr>
        <p:spPr bwMode="auto">
          <a:noFill/>
          <a:ln>
            <a:solidFill>
              <a:srgbClr val="000000"/>
            </a:solidFill>
            <a:miter lim="800000"/>
            <a:headEnd/>
            <a:tailEnd/>
          </a:ln>
        </p:spPr>
      </p:sp>
      <p:sp>
        <p:nvSpPr>
          <p:cNvPr id="2457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z="800" smtClean="0">
              <a:solidFill>
                <a:srgbClr val="000000"/>
              </a:solidFill>
            </a:endParaRPr>
          </a:p>
          <a:p>
            <a:r>
              <a:rPr lang="en-GB" smtClean="0"/>
              <a:t>Del.icio.us – a site for sharing bookmarks. These need to be tagged by the user (no constraints).(Yahoo)</a:t>
            </a:r>
          </a:p>
          <a:p>
            <a:r>
              <a:rPr lang="en-GB" smtClean="0"/>
              <a:t>Flickr – a site for sharing images – upload your photos and send the URL to friends. No includes videos (Yahoo).</a:t>
            </a:r>
          </a:p>
          <a:p>
            <a:r>
              <a:rPr lang="en-GB" smtClean="0"/>
              <a:t>Google.doc – like a wiki but not restricted to web creation – includes web based word processor, spreadsheets, presentations.</a:t>
            </a:r>
          </a:p>
          <a:p>
            <a:r>
              <a:rPr lang="en-GB" smtClean="0"/>
              <a:t>Foaf – machine readable ontology (a way of representing concepts and their relationships)  describing the relationships between people (semantic web)</a:t>
            </a:r>
          </a:p>
          <a:p>
            <a:r>
              <a:rPr lang="en-GB" smtClean="0"/>
              <a:t>Semantic Web – a way of organising web content based on machine readable ontologies which allow meanings to be understood. Different way of representing (RDF) and searching information on the web. Problem is ontologies have to be built and information appropriately tagged.</a:t>
            </a: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87BB59B-384F-4221-9991-1AF8682EBCD9}" type="datetimeFigureOut">
              <a:rPr lang="en-US"/>
              <a:pPr>
                <a:defRPr/>
              </a:pPr>
              <a:t>12/6/2010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044332-1800-49D2-9296-8E4C5870A75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546C72D-6D01-4D5A-9E31-47AF2DFED80C}" type="datetimeFigureOut">
              <a:rPr lang="en-US"/>
              <a:pPr>
                <a:defRPr/>
              </a:pPr>
              <a:t>12/6/2010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35A68CF-918D-483D-9753-C0B9E4E5E57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9FFE6DB-0A1A-4FFA-837F-A4A55275D81B}" type="datetimeFigureOut">
              <a:rPr lang="en-US"/>
              <a:pPr>
                <a:defRPr/>
              </a:pPr>
              <a:t>12/6/2010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A91BE0A-3BB0-483B-A9E9-8D30157889F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4C0080B-8127-4626-89AE-8E31F0FA68E2}" type="datetimeFigureOut">
              <a:rPr lang="en-US"/>
              <a:pPr>
                <a:defRPr/>
              </a:pPr>
              <a:t>12/6/2010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20A7319-C028-43DA-A2E4-A88ED1D1594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7BE53F8-8D1B-46FA-953D-AE5637E45F66}" type="datetimeFigureOut">
              <a:rPr lang="en-US"/>
              <a:pPr>
                <a:defRPr/>
              </a:pPr>
              <a:t>12/6/2010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0DFBE60-DAA0-4AF6-851A-EAC4E5F5088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538D6A7-D148-45C9-B4E3-A23C7DBF2BF7}" type="datetimeFigureOut">
              <a:rPr lang="en-US"/>
              <a:pPr>
                <a:defRPr/>
              </a:pPr>
              <a:t>12/6/2010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97445E7-1259-476C-BBF3-C5D0A3125C2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E326E64-CBDF-4E43-AAA0-F929EFF01A75}" type="datetimeFigureOut">
              <a:rPr lang="en-US"/>
              <a:pPr>
                <a:defRPr/>
              </a:pPr>
              <a:t>12/6/2010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6132B5A-E9FF-48E6-A558-C667F1CE615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C8089F3-D79C-4A56-BB80-192D21D237A5}" type="datetimeFigureOut">
              <a:rPr lang="en-US"/>
              <a:pPr>
                <a:defRPr/>
              </a:pPr>
              <a:t>12/6/2010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D1CFC73-16FD-418C-A587-05F12EE004B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F53C9F3-3EDB-4B09-9E87-0DB6A0AB85C8}" type="datetimeFigureOut">
              <a:rPr lang="en-US"/>
              <a:pPr>
                <a:defRPr/>
              </a:pPr>
              <a:t>12/6/2010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63FF86B-1424-46A9-A34D-CA0EF38876C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96D89C8-C872-4272-9CA7-0B1D6539998C}" type="datetimeFigureOut">
              <a:rPr lang="en-US"/>
              <a:pPr>
                <a:defRPr/>
              </a:pPr>
              <a:t>12/6/2010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BEC3029-24DF-40DD-BAD2-E28BA20E87D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A6F5DA8-BC7F-4B12-8DEA-DBBEF9618B77}" type="datetimeFigureOut">
              <a:rPr lang="en-US"/>
              <a:pPr>
                <a:defRPr/>
              </a:pPr>
              <a:t>12/6/2010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FB312B2-A6E0-47E2-A1FE-36D0D3BE05F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ACB2F09C-ADE6-46A5-B265-974B4A1BE60A}" type="datetimeFigureOut">
              <a:rPr lang="en-US"/>
              <a:pPr>
                <a:defRPr/>
              </a:pPr>
              <a:t>12/6/2010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E1ACDB77-6206-4B85-A437-61EB4F0B325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ctrTitle"/>
          </p:nvPr>
        </p:nvSpPr>
        <p:spPr/>
        <p:txBody>
          <a:bodyPr/>
          <a:lstStyle/>
          <a:p>
            <a:pPr eaLnBrk="1" hangingPunct="1"/>
            <a:r>
              <a:rPr lang="en-US" smtClean="0"/>
              <a:t>Blogs &amp; Wikis in Context</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t>Chris Fowler</a:t>
            </a:r>
          </a:p>
          <a:p>
            <a:pPr eaLnBrk="1" fontAlgn="auto" hangingPunct="1">
              <a:spcAft>
                <a:spcPts val="0"/>
              </a:spcAft>
              <a:buFont typeface="Arial" pitchFamily="34" charset="0"/>
              <a:buNone/>
              <a:defRPr/>
            </a:pPr>
            <a:r>
              <a:rPr lang="en-US" dirty="0" smtClean="0"/>
              <a:t>6</a:t>
            </a:r>
            <a:r>
              <a:rPr lang="en-US" baseline="30000" dirty="0" smtClean="0"/>
              <a:t>th</a:t>
            </a:r>
            <a:r>
              <a:rPr lang="en-US" dirty="0" smtClean="0"/>
              <a:t> December 2010</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0"/>
            <a:ext cx="8229600" cy="1143000"/>
          </a:xfrm>
        </p:spPr>
        <p:txBody>
          <a:bodyPr/>
          <a:lstStyle/>
          <a:p>
            <a:pPr eaLnBrk="1" hangingPunct="1"/>
            <a:r>
              <a:rPr lang="en-US" b="1" smtClean="0"/>
              <a:t>Content</a:t>
            </a:r>
          </a:p>
        </p:txBody>
      </p:sp>
      <p:sp>
        <p:nvSpPr>
          <p:cNvPr id="16386" name="Content Placeholder 2"/>
          <p:cNvSpPr>
            <a:spLocks noGrp="1"/>
          </p:cNvSpPr>
          <p:nvPr>
            <p:ph idx="1"/>
          </p:nvPr>
        </p:nvSpPr>
        <p:spPr>
          <a:xfrm>
            <a:off x="457200" y="1219200"/>
            <a:ext cx="8229600" cy="4525963"/>
          </a:xfrm>
        </p:spPr>
        <p:txBody>
          <a:bodyPr/>
          <a:lstStyle/>
          <a:p>
            <a:pPr eaLnBrk="1" hangingPunct="1"/>
            <a:r>
              <a:rPr lang="en-US" smtClean="0"/>
              <a:t>What are blogs?</a:t>
            </a:r>
          </a:p>
          <a:p>
            <a:pPr eaLnBrk="1" hangingPunct="1"/>
            <a:r>
              <a:rPr lang="en-US" smtClean="0"/>
              <a:t>What are Wikis?</a:t>
            </a:r>
          </a:p>
          <a:p>
            <a:pPr eaLnBrk="1" hangingPunct="1"/>
            <a:r>
              <a:rPr lang="en-US" smtClean="0"/>
              <a:t>Web and Educational Contexts</a:t>
            </a:r>
          </a:p>
          <a:p>
            <a:pPr eaLnBrk="1" hangingPunct="1"/>
            <a:r>
              <a:rPr lang="en-US" smtClean="0"/>
              <a:t>Putting Blogs &amp; Wikis into context</a:t>
            </a:r>
          </a:p>
        </p:txBody>
      </p:sp>
      <p:graphicFrame>
        <p:nvGraphicFramePr>
          <p:cNvPr id="4" name="Table 3"/>
          <p:cNvGraphicFramePr>
            <a:graphicFrameLocks noGrp="1"/>
          </p:cNvGraphicFramePr>
          <p:nvPr/>
        </p:nvGraphicFramePr>
        <p:xfrm>
          <a:off x="-1563688" y="2141538"/>
          <a:ext cx="208280" cy="365760"/>
        </p:xfrm>
        <a:graphic>
          <a:graphicData uri="http://schemas.openxmlformats.org/drawingml/2006/table">
            <a:tbl>
              <a:tblPr/>
              <a:tblGrid>
                <a:gridCol w="208280"/>
              </a:tblGrid>
              <a:tr h="0">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eaLnBrk="1" hangingPunct="1"/>
            <a:r>
              <a:rPr lang="en-US" smtClean="0"/>
              <a:t>What are Blogs?</a:t>
            </a:r>
          </a:p>
        </p:txBody>
      </p:sp>
      <p:sp>
        <p:nvSpPr>
          <p:cNvPr id="17410" name="Content Placeholder 2"/>
          <p:cNvSpPr>
            <a:spLocks noGrp="1"/>
          </p:cNvSpPr>
          <p:nvPr>
            <p:ph idx="1"/>
          </p:nvPr>
        </p:nvSpPr>
        <p:spPr/>
        <p:txBody>
          <a:bodyPr/>
          <a:lstStyle/>
          <a:p>
            <a:pPr eaLnBrk="1" hangingPunct="1"/>
            <a:r>
              <a:rPr lang="en-US" smtClean="0"/>
              <a:t>Personal reflections often chronologically ordered </a:t>
            </a:r>
          </a:p>
          <a:p>
            <a:pPr eaLnBrk="1" hangingPunct="1"/>
            <a:r>
              <a:rPr lang="en-US" smtClean="0"/>
              <a:t>A journal or diary</a:t>
            </a:r>
          </a:p>
          <a:p>
            <a:pPr eaLnBrk="1" hangingPunct="1"/>
            <a:r>
              <a:rPr lang="en-US" smtClean="0"/>
              <a:t>Others read and can comment </a:t>
            </a:r>
          </a:p>
          <a:p>
            <a:pPr eaLnBrk="1" hangingPunct="1"/>
            <a:r>
              <a:rPr lang="en-US" smtClean="0"/>
              <a:t>People tend to follow blogs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r>
              <a:rPr lang="en-US" smtClean="0"/>
              <a:t>Micro blogging?</a:t>
            </a:r>
          </a:p>
        </p:txBody>
      </p:sp>
      <p:sp>
        <p:nvSpPr>
          <p:cNvPr id="18434" name="Content Placeholder 2"/>
          <p:cNvSpPr>
            <a:spLocks noGrp="1"/>
          </p:cNvSpPr>
          <p:nvPr>
            <p:ph idx="1"/>
          </p:nvPr>
        </p:nvSpPr>
        <p:spPr>
          <a:xfrm>
            <a:off x="457200" y="1219200"/>
            <a:ext cx="8229600" cy="4525963"/>
          </a:xfrm>
        </p:spPr>
        <p:txBody>
          <a:bodyPr/>
          <a:lstStyle/>
          <a:p>
            <a:pPr eaLnBrk="1" hangingPunct="1"/>
            <a:r>
              <a:rPr lang="en-GB" smtClean="0"/>
              <a:t>Small version of blogs!</a:t>
            </a:r>
          </a:p>
          <a:p>
            <a:pPr eaLnBrk="1" hangingPunct="1"/>
            <a:r>
              <a:rPr lang="en-GB" smtClean="0"/>
              <a:t>Restricted to 140 - 200  characters (ie mainly text based)</a:t>
            </a:r>
          </a:p>
          <a:p>
            <a:pPr eaLnBrk="1" hangingPunct="1"/>
            <a:r>
              <a:rPr lang="en-GB" smtClean="0"/>
              <a:t>A web service (you subscribe to it – eg Twitter)</a:t>
            </a:r>
          </a:p>
          <a:p>
            <a:pPr eaLnBrk="1" hangingPunct="1"/>
            <a:r>
              <a:rPr lang="en-US" smtClean="0"/>
              <a:t>Posts (or tweets) can be delivered via SMS, web browser or email.</a:t>
            </a:r>
          </a:p>
          <a:p>
            <a:pPr eaLnBrk="1" hangingPunct="1"/>
            <a:r>
              <a:rPr lang="en-US" smtClean="0"/>
              <a:t>People  usually select others they want to ‘follow’ (e.g a celebrity)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What are Wikis?</a:t>
            </a:r>
            <a:br>
              <a:rPr lang="en-US" dirty="0" smtClean="0"/>
            </a:br>
            <a:endParaRPr lang="en-US" dirty="0"/>
          </a:p>
        </p:txBody>
      </p:sp>
      <p:sp>
        <p:nvSpPr>
          <p:cNvPr id="19458" name="Content Placeholder 2"/>
          <p:cNvSpPr>
            <a:spLocks noGrp="1"/>
          </p:cNvSpPr>
          <p:nvPr>
            <p:ph idx="1"/>
          </p:nvPr>
        </p:nvSpPr>
        <p:spPr>
          <a:xfrm>
            <a:off x="457200" y="1295400"/>
            <a:ext cx="8229600" cy="5257800"/>
          </a:xfrm>
        </p:spPr>
        <p:txBody>
          <a:bodyPr/>
          <a:lstStyle/>
          <a:p>
            <a:pPr eaLnBrk="1" hangingPunct="1">
              <a:lnSpc>
                <a:spcPct val="80000"/>
              </a:lnSpc>
              <a:buFont typeface="Arial" charset="0"/>
              <a:buNone/>
            </a:pPr>
            <a:endParaRPr lang="en-GB" sz="2700" dirty="0" smtClean="0"/>
          </a:p>
          <a:p>
            <a:pPr eaLnBrk="1" hangingPunct="1">
              <a:lnSpc>
                <a:spcPct val="80000"/>
              </a:lnSpc>
            </a:pPr>
            <a:r>
              <a:rPr lang="en-US" sz="2700" dirty="0" smtClean="0"/>
              <a:t>Collaborative Web site (open editing/writing/saving </a:t>
            </a:r>
            <a:r>
              <a:rPr lang="en-US" sz="2700" dirty="0" err="1" smtClean="0"/>
              <a:t>eg</a:t>
            </a:r>
            <a:r>
              <a:rPr lang="en-US" sz="2700" dirty="0" smtClean="0"/>
              <a:t> </a:t>
            </a:r>
            <a:r>
              <a:rPr lang="en-US" sz="2700" dirty="0" err="1" smtClean="0"/>
              <a:t>wikispace</a:t>
            </a:r>
            <a:r>
              <a:rPr lang="en-US" sz="2700" dirty="0" smtClean="0"/>
              <a:t>)</a:t>
            </a:r>
          </a:p>
          <a:p>
            <a:pPr eaLnBrk="1" hangingPunct="1">
              <a:lnSpc>
                <a:spcPct val="80000"/>
              </a:lnSpc>
            </a:pPr>
            <a:r>
              <a:rPr lang="en-GB" sz="2700" dirty="0" smtClean="0"/>
              <a:t>Can be ‘vandalised’ or ‘abused’</a:t>
            </a:r>
            <a:endParaRPr lang="en-US" sz="2700" dirty="0" smtClean="0"/>
          </a:p>
          <a:p>
            <a:pPr eaLnBrk="1" hangingPunct="1">
              <a:lnSpc>
                <a:spcPct val="80000"/>
              </a:lnSpc>
            </a:pPr>
            <a:r>
              <a:rPr lang="en-US" sz="2700" dirty="0" smtClean="0"/>
              <a:t>Some </a:t>
            </a:r>
            <a:r>
              <a:rPr lang="en-US" sz="2700" smtClean="0"/>
              <a:t>have limited editorial rights/control (e.g. </a:t>
            </a:r>
            <a:r>
              <a:rPr lang="en-US" sz="2700" dirty="0" smtClean="0"/>
              <a:t>Wikipedia) </a:t>
            </a:r>
          </a:p>
          <a:p>
            <a:pPr eaLnBrk="1" hangingPunct="1">
              <a:lnSpc>
                <a:spcPct val="80000"/>
              </a:lnSpc>
            </a:pPr>
            <a:r>
              <a:rPr lang="en-US" sz="2700" dirty="0" smtClean="0"/>
              <a:t>Not a finished product – shows work in progress</a:t>
            </a:r>
          </a:p>
          <a:p>
            <a:pPr eaLnBrk="1" hangingPunct="1">
              <a:lnSpc>
                <a:spcPct val="80000"/>
              </a:lnSpc>
            </a:pPr>
            <a:r>
              <a:rPr lang="en-US" sz="2700" dirty="0" smtClean="0"/>
              <a:t>Dynamic content</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pPr eaLnBrk="1" hangingPunct="1"/>
            <a:r>
              <a:rPr lang="en-US" b="1" smtClean="0"/>
              <a:t>Technology and Educational Context</a:t>
            </a:r>
          </a:p>
        </p:txBody>
      </p:sp>
      <p:sp>
        <p:nvSpPr>
          <p:cNvPr id="21506" name="Content Placeholder 2"/>
          <p:cNvSpPr>
            <a:spLocks noGrp="1"/>
          </p:cNvSpPr>
          <p:nvPr>
            <p:ph idx="1"/>
          </p:nvPr>
        </p:nvSpPr>
        <p:spPr/>
        <p:txBody>
          <a:bodyPr/>
          <a:lstStyle/>
          <a:p>
            <a:pPr eaLnBrk="1" hangingPunct="1"/>
            <a:r>
              <a:rPr lang="en-US" smtClean="0"/>
              <a:t>Educational context:</a:t>
            </a:r>
          </a:p>
          <a:p>
            <a:pPr lvl="2" eaLnBrk="1" hangingPunct="1"/>
            <a:r>
              <a:rPr lang="en-US" smtClean="0"/>
              <a:t>Instruction : teacher –centric;  product-centric; one-to-many; limited interaction</a:t>
            </a:r>
          </a:p>
          <a:p>
            <a:pPr lvl="2" eaLnBrk="1" hangingPunct="1"/>
            <a:r>
              <a:rPr lang="en-US" smtClean="0"/>
              <a:t>Construction: Learner-centric;  process -centric; individual activity; high interactivity.</a:t>
            </a:r>
          </a:p>
          <a:p>
            <a:pPr lvl="2" eaLnBrk="1" hangingPunct="1"/>
            <a:r>
              <a:rPr lang="en-US" smtClean="0"/>
              <a:t>Social Construction: learner-centric;  process-centric;  many-to-many;  communication</a:t>
            </a:r>
          </a:p>
          <a:p>
            <a:pPr lvl="2" eaLnBrk="1" hangingPunct="1"/>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b="1" dirty="0" smtClean="0"/>
              <a:t>Technology and Educational Context</a:t>
            </a:r>
            <a:endParaRPr lang="en-US" dirty="0"/>
          </a:p>
        </p:txBody>
      </p:sp>
      <p:sp>
        <p:nvSpPr>
          <p:cNvPr id="22530" name="Content Placeholder 2"/>
          <p:cNvSpPr>
            <a:spLocks noGrp="1"/>
          </p:cNvSpPr>
          <p:nvPr>
            <p:ph idx="1"/>
          </p:nvPr>
        </p:nvSpPr>
        <p:spPr/>
        <p:txBody>
          <a:bodyPr/>
          <a:lstStyle/>
          <a:p>
            <a:pPr eaLnBrk="1" hangingPunct="1"/>
            <a:r>
              <a:rPr lang="en-US" smtClean="0"/>
              <a:t>Technology (Web) Context:</a:t>
            </a:r>
          </a:p>
          <a:p>
            <a:pPr lvl="2" eaLnBrk="1" hangingPunct="1"/>
            <a:r>
              <a:rPr lang="en-US" smtClean="0"/>
              <a:t>Web 1.0: static pages; content driven; controlled; individual focused; limited interactivity; limited communication tools (email).</a:t>
            </a:r>
          </a:p>
          <a:p>
            <a:pPr lvl="2" eaLnBrk="1" hangingPunct="1"/>
            <a:r>
              <a:rPr lang="en-US" smtClean="0"/>
              <a:t>Web 2.0: dynamic; process driven; democratic; people focused; high interactivity; multitude of communication tools.</a:t>
            </a:r>
          </a:p>
          <a:p>
            <a:pPr lvl="2" eaLnBrk="1" hangingPunct="1"/>
            <a:r>
              <a:rPr lang="en-US" smtClean="0"/>
              <a:t>Web 3.0 : all of the above plus personalised  (computer agents/personal assistants etc).</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pPr eaLnBrk="1" hangingPunct="1"/>
            <a:r>
              <a:rPr lang="en-US" b="1" smtClean="0"/>
              <a:t>Putting it into Context</a:t>
            </a:r>
          </a:p>
        </p:txBody>
      </p:sp>
      <p:graphicFrame>
        <p:nvGraphicFramePr>
          <p:cNvPr id="23582" name="Group 30"/>
          <p:cNvGraphicFramePr>
            <a:graphicFrameLocks noGrp="1"/>
          </p:cNvGraphicFramePr>
          <p:nvPr>
            <p:ph idx="1"/>
          </p:nvPr>
        </p:nvGraphicFramePr>
        <p:xfrm>
          <a:off x="457200" y="1600200"/>
          <a:ext cx="8229600" cy="4709160"/>
        </p:xfrm>
        <a:graphic>
          <a:graphicData uri="http://schemas.openxmlformats.org/drawingml/2006/table">
            <a:tbl>
              <a:tblPr/>
              <a:tblGrid>
                <a:gridCol w="2057400"/>
                <a:gridCol w="2057400"/>
                <a:gridCol w="2057400"/>
                <a:gridCol w="2057400"/>
              </a:tblGrid>
              <a:tr h="1028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Calibri"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rPr>
                        <a:t>INSTRUCTION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rPr>
                        <a:t>CONSTRUCTION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rPr>
                        <a:t>SOCIAL CONSTRUCTION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028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rPr>
                        <a:t>WEB 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rPr>
                        <a:t>HTML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rPr>
                        <a:t>Search Engines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rPr>
                        <a:t>File upload/download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rPr>
                        <a:t>VRML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rPr>
                        <a:t>Email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rPr>
                        <a:t>IM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028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rPr>
                        <a:t>WEB 2.0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rPr>
                        <a:t>Del.icio.us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rPr>
                        <a:t>Flickr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rPr>
                        <a:t>Podcasting</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rPr>
                        <a:t>Internet TV/Radio (streaming)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rPr>
                        <a:t>Blogs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rPr>
                        <a:t>Micro blogs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rPr>
                        <a:t>Web Apps</a:t>
                      </a:r>
                      <a:endParaRPr kumimoji="0" lang="en-US" sz="1800" b="0" i="0" u="none" strike="noStrike" cap="none" normalizeH="0" baseline="0" dirty="0" smtClean="0">
                        <a:ln>
                          <a:noFill/>
                        </a:ln>
                        <a:solidFill>
                          <a:srgbClr val="000000"/>
                        </a:solidFill>
                        <a:effectLst/>
                        <a:latin typeface="Calibri"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rPr>
                        <a:t>Tag clouds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rPr>
                        <a:t>Conferencing</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rPr>
                        <a:t>Wikis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rPr>
                        <a:t>Google.doc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028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rPr>
                        <a:t>WEB 3.0</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rPr>
                        <a:t>(Semantic Web)</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rPr>
                        <a:t>Personal Assts (computer agents)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rPr>
                        <a:t> 3D Wharehouses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rPr>
                        <a:t>Friend of a friend (Foaf)</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pPr eaLnBrk="1" hangingPunct="1"/>
            <a:endParaRPr lang="en-US" smtClean="0"/>
          </a:p>
        </p:txBody>
      </p:sp>
      <p:sp>
        <p:nvSpPr>
          <p:cNvPr id="25602" name="Content Placeholder 2"/>
          <p:cNvSpPr>
            <a:spLocks noGrp="1"/>
          </p:cNvSpPr>
          <p:nvPr>
            <p:ph idx="1"/>
          </p:nvPr>
        </p:nvSpPr>
        <p:spPr/>
        <p:txBody>
          <a:bodyPr/>
          <a:lstStyle/>
          <a:p>
            <a:pPr algn="ctr" eaLnBrk="1" hangingPunct="1">
              <a:buFont typeface="Arial" charset="0"/>
              <a:buNone/>
            </a:pPr>
            <a:r>
              <a:rPr lang="en-US" smtClean="0"/>
              <a:t>   </a:t>
            </a:r>
            <a:r>
              <a:rPr lang="en-US" sz="6000" smtClean="0"/>
              <a:t>Thank you for Listening</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257</TotalTime>
  <Words>475</Words>
  <Application>Microsoft Office PowerPoint</Application>
  <PresentationFormat>On-screen Show (4:3)</PresentationFormat>
  <Paragraphs>72</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Blogs &amp; Wikis in Context</vt:lpstr>
      <vt:lpstr>Content</vt:lpstr>
      <vt:lpstr>What are Blogs?</vt:lpstr>
      <vt:lpstr>Micro blogging?</vt:lpstr>
      <vt:lpstr>What are Wikis? </vt:lpstr>
      <vt:lpstr>Technology and Educational Context</vt:lpstr>
      <vt:lpstr>Technology and Educational Context</vt:lpstr>
      <vt:lpstr>Putting it into Context</vt:lpstr>
      <vt:lpstr>Slide 9</vt:lpstr>
    </vt:vector>
  </TitlesOfParts>
  <Company>The University of the West Indies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Virtual Science</dc:title>
  <dc:creator>cfowler</dc:creator>
  <cp:lastModifiedBy>cfowler</cp:lastModifiedBy>
  <cp:revision>45</cp:revision>
  <dcterms:created xsi:type="dcterms:W3CDTF">2010-11-08T16:30:43Z</dcterms:created>
  <dcterms:modified xsi:type="dcterms:W3CDTF">2010-12-06T12:47:21Z</dcterms:modified>
</cp:coreProperties>
</file>